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262" r:id="rId3"/>
    <p:sldId id="263" r:id="rId4"/>
    <p:sldId id="264" r:id="rId5"/>
    <p:sldId id="265" r:id="rId6"/>
    <p:sldId id="267" r:id="rId7"/>
    <p:sldId id="268" r:id="rId8"/>
    <p:sldId id="266" r:id="rId9"/>
  </p:sldIdLst>
  <p:sldSz cx="12192000" cy="6858000"/>
  <p:notesSz cx="6761163" cy="9942513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4" autoAdjust="0"/>
    <p:restoredTop sz="94706" autoAdjust="0"/>
  </p:normalViewPr>
  <p:slideViewPr>
    <p:cSldViewPr snapToGrid="0">
      <p:cViewPr>
        <p:scale>
          <a:sx n="78" d="100"/>
          <a:sy n="78" d="100"/>
        </p:scale>
        <p:origin x="-1830" y="-7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4146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B88B9B7-6BD6-4242-A4F6-224583E9BB18}" type="datetime1">
              <a:rPr lang="pt-BR" smtClean="0"/>
              <a:pPr rtl="0"/>
              <a:t>27/03/2018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D84F729-B429-487C-A996-6CE0DFB53855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4" name="Espaço reservado para 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3555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pt-BR" smtClean="0"/>
              <a:pPr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6197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Conector reto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o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Conector reto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upo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Conector reto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ector reto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Conector reto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o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Conector reto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upo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Conector reto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reto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Conector reto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smtClean="0"/>
              <a:t>Clique para editar o estilo do subtítulo mestre</a:t>
            </a:r>
            <a:endParaRPr lang="pt-BR" noProof="0" dirty="0"/>
          </a:p>
        </p:txBody>
      </p:sp>
      <p:cxnSp>
        <p:nvCxnSpPr>
          <p:cNvPr id="58" name="Conector re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6DCBA4-C353-47EC-8241-18A0DA3A5C1B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Conector reto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o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Conector reto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upo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Conector reto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Conector reto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o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Conector reto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upo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Conector reto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Conector reto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cxnSp>
        <p:nvCxnSpPr>
          <p:cNvPr id="58" name="Conector re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051742-82EB-42D7-BB6E-B395D51B875F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844F69-8BBE-4C0B-965F-D17F50C8E650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B90ADF-DE55-4142-8D04-EBD4B8F74FFD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upo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Conector reto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to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to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to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to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to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to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to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to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to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to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to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ector reto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ector reto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ector reto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to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upo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Conector reto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ector reto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ector reto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ector reto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ector reto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upo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Conector reto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Conector reto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Conector reto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Conector reto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Conector reto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Conector reto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ector reto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ector reto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ector reto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ector reto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upo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Conector reto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ector reto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ector reto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ector reto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ector reto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upo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Conector reto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Conector reto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ector reto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ector reto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ector reto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Conector reto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ector reto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ector reto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ector reto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ector reto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Espaço reservado para rodapé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212" name="Espaço reservado para data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6A890C-6452-49A1-B0D9-AA8036D5237E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214" name="Espaço reservado para o número do slide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Conector reto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upo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Conector reto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upo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ector reto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to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o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Conector reto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o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ector reto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tângulo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cxnSp>
        <p:nvCxnSpPr>
          <p:cNvPr id="60" name="Conector reto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1623B0F-75CC-4C46-A6C5-4A410D901FCD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8" name="Espaço reservado para o número do slid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Conector reto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o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Conector reto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upo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o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Conector reto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o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tângulo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cxnSp>
        <p:nvCxnSpPr>
          <p:cNvPr id="59" name="Conector reto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62031800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FA058-471D-4FFB-8372-3559F7C86DB7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57174-64C5-4919-8608-FF00C64CBE00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upo 95"/>
          <p:cNvGrpSpPr/>
          <p:nvPr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Conector reto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to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to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ector reto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ector reto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to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ctor reto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ector reto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to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to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to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to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to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upo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Conector reto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ector reto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ector reto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ector reto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ector reto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upo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Conector reto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onector reto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onector reto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ector reto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onector reto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Conector reto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ector reto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ector reto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ector reto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ector reto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upo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Conector reto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ector reto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ector reto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ector reto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ector reto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upo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Conector reto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ector reto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ector reto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ector reto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ector reto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Conector reto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ector reto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ector reto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ector reto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ector reto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 smtClean="0"/>
              <a:t>Clique para editar o estilo de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cxnSp>
        <p:nvCxnSpPr>
          <p:cNvPr id="148" name="Conector reto 147"/>
          <p:cNvCxnSpPr/>
          <p:nvPr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A04F1B8F-DFE3-4BF7-B882-95DE566932B5}" type="datetime1">
              <a:rPr lang="pt-BR" noProof="0" smtClean="0"/>
              <a:pPr rtl="0"/>
              <a:t>27/03/2018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p:transition spd="slow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undacao Casa das Frald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347" y="284671"/>
            <a:ext cx="5198419" cy="248991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614405" y="3286548"/>
            <a:ext cx="9074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/>
              <a:t>PRESTAÇÃO DE CONTAS</a:t>
            </a:r>
          </a:p>
          <a:p>
            <a:pPr algn="ctr"/>
            <a:r>
              <a:rPr lang="pt-BR" sz="4800" b="1" dirty="0" smtClean="0"/>
              <a:t>2017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xmlns="" val="1069049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77517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259344"/>
                <a:gridCol w="2299146"/>
              </a:tblGrid>
              <a:tr h="473478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SALDO ANTERIOR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676,79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ACICAM – PROMOÇÕES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35.270,20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BANNER SOLIDÁRIO CASA DAS FRALDAS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23.710,00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PROJETOS JUSTIÇA</a:t>
                      </a:r>
                      <a:r>
                        <a:rPr lang="pt-BR" sz="1400" baseline="0" dirty="0" smtClean="0"/>
                        <a:t> FEDERAL (Produção de Fraldas para a comunidade carente do Lar Paraná de Campo Mourão)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20.000,00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DOAÇÕES DE PESSOAS DA COMUNIDADE</a:t>
                      </a:r>
                      <a:r>
                        <a:rPr lang="pt-BR" sz="1400" baseline="0" dirty="0" smtClean="0"/>
                        <a:t>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17.435,40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MITRA DIOCESANA CATEDRAL</a:t>
                      </a:r>
                      <a:r>
                        <a:rPr lang="pt-BR" sz="1400" baseline="0" dirty="0" smtClean="0"/>
                        <a:t> SÃO JOSÉ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 SICREDI VALE DO PIQUIRI UN.</a:t>
                      </a:r>
                      <a:r>
                        <a:rPr lang="pt-BR" sz="1400" baseline="0" dirty="0" smtClean="0"/>
                        <a:t> DE CAMPO MOURÃO – (Patrocínio de Sacolas 70x85)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5.600,00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ACICAM</a:t>
                      </a:r>
                      <a:r>
                        <a:rPr lang="pt-BR" sz="1400" baseline="0" dirty="0" smtClean="0"/>
                        <a:t> – Associação Comercial e Industrial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5.500,00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SICOOB</a:t>
                      </a:r>
                      <a:r>
                        <a:rPr lang="pt-BR" sz="1400" baseline="0" dirty="0" smtClean="0"/>
                        <a:t> METROPOLITANO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CONSTÂNCIO PEREIRA DIAS DE RESPONSABILIDADE</a:t>
                      </a:r>
                      <a:r>
                        <a:rPr lang="pt-BR" sz="1400" baseline="0" dirty="0" smtClean="0"/>
                        <a:t> SOCIAL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</a:t>
                      </a:r>
                      <a:r>
                        <a:rPr lang="pt-BR" sz="1400" baseline="0" dirty="0" smtClean="0"/>
                        <a:t> DE TRABALHO DOS PROFISSIONAIS DE AGRONOMIA LTDA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 DE CRÉDITO DE LIVRE ADMISSÃO</a:t>
                      </a:r>
                      <a:r>
                        <a:rPr lang="pt-BR" sz="1400" baseline="0" dirty="0" smtClean="0"/>
                        <a:t> DE MARINGÁ SICREDI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COAMO AGROINDUSTRIAL COOPERATIVA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Imagem 3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93530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473478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CLINICA DE CIRURGIA PLÁSTICA DR. DAIRTON</a:t>
                      </a:r>
                      <a:r>
                        <a:rPr lang="pt-BR" sz="1400" baseline="0" dirty="0" smtClean="0"/>
                        <a:t> LEGNANI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3.600,00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CENTRO</a:t>
                      </a:r>
                      <a:r>
                        <a:rPr lang="pt-BR" sz="1400" baseline="0" dirty="0" smtClean="0"/>
                        <a:t> EDUCACIONAL INTEGRADO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3.300,00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UNIPREME</a:t>
                      </a:r>
                      <a:r>
                        <a:rPr lang="pt-BR" sz="1400" baseline="0" dirty="0" smtClean="0"/>
                        <a:t> COOPERATIVA DE CRÉDITO – AG.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3.020,00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USINA DE AÇUCAR SANTA TEREZINHA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</a:t>
                      </a:r>
                      <a:r>
                        <a:rPr lang="pt-BR" sz="1400" baseline="0" dirty="0" smtClean="0"/>
                        <a:t> MOURÃO LAGO AZUL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FRATERNIDADE</a:t>
                      </a:r>
                      <a:r>
                        <a:rPr lang="pt-BR" sz="1400" baseline="0" dirty="0" smtClean="0"/>
                        <a:t> ACÁCIA PEABIRUENSE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2.800,00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HELCIO MENEGUETTI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2.700,00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COLÉGIO INTEGRADO – FESTA JUNINA /2017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2.634,40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 GRALHA </a:t>
                      </a:r>
                      <a:r>
                        <a:rPr lang="pt-BR" sz="1400" baseline="0" dirty="0" smtClean="0"/>
                        <a:t> AZUL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smtClean="0"/>
                        <a:t>2.500,00</a:t>
                      </a:r>
                      <a:endParaRPr lang="pt-BR" sz="1400" dirty="0" smtClean="0"/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UNIMED</a:t>
                      </a:r>
                      <a:r>
                        <a:rPr lang="pt-BR" sz="1400" baseline="0" dirty="0" smtClean="0"/>
                        <a:t> REGIONAL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2.400,00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DE RESPONSANBILIDADE</a:t>
                      </a:r>
                      <a:r>
                        <a:rPr lang="pt-BR" sz="1400" baseline="0" dirty="0" smtClean="0"/>
                        <a:t> SOCIAL CRUZEIRO DO SUL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2.100,00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INTERACT CLUB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FERNANDA </a:t>
                      </a:r>
                      <a:r>
                        <a:rPr lang="pt-BR" sz="1400" baseline="0" dirty="0" smtClean="0"/>
                        <a:t> ANDREOLLE BORGIO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2.000,00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Imagem 5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44276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5114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SERVIDORES DA JUSTIÇA </a:t>
                      </a:r>
                      <a:r>
                        <a:rPr lang="pt-BR" sz="1400" baseline="0" dirty="0" smtClean="0"/>
                        <a:t> FEDERAL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1.800,00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REFRIGERAÇÃO</a:t>
                      </a:r>
                      <a:r>
                        <a:rPr lang="pt-BR" sz="1400" baseline="0" dirty="0" smtClean="0"/>
                        <a:t> MAMBORÊ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1.800,00</a:t>
                      </a:r>
                    </a:p>
                  </a:txBody>
                  <a:tcPr anchor="ctr"/>
                </a:tc>
              </a:tr>
              <a:tr h="51140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 VERDES CAMPOS (Compra</a:t>
                      </a:r>
                      <a:r>
                        <a:rPr lang="pt-BR" sz="1400" baseline="0" dirty="0" smtClean="0"/>
                        <a:t> do material direto da fábrica NF.8207)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1.500,03</a:t>
                      </a:r>
                    </a:p>
                  </a:txBody>
                  <a:tcPr anchor="ctr"/>
                </a:tc>
              </a:tr>
              <a:tr h="39168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LAR</a:t>
                      </a:r>
                      <a:r>
                        <a:rPr lang="pt-BR" sz="1400" baseline="0" dirty="0" smtClean="0"/>
                        <a:t> DOS VELHINHOS FREDERICO OZANAN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1.500,00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ASSOCIAÇÃO FUNCIONÁRIOS USAÇUCAR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1.274,00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SINDICATO EMPRESARIAL DO COMERCIO VAREJISTA DE CAMPO MOURÃO E REGIÃO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1.200,00</a:t>
                      </a:r>
                    </a:p>
                  </a:txBody>
                  <a:tcPr anchor="ctr"/>
                </a:tc>
              </a:tr>
              <a:tr h="34304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LAR DOS VELHINHOS SÃO JUDAS TADEU</a:t>
                      </a:r>
                      <a:r>
                        <a:rPr lang="pt-BR" sz="1400" baseline="0" dirty="0" smtClean="0"/>
                        <a:t> DE QUINTA DO SOL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900,00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PARÓQUIA</a:t>
                      </a:r>
                      <a:r>
                        <a:rPr lang="pt-BR" sz="1400" baseline="0" dirty="0" smtClean="0"/>
                        <a:t> SANTA RITA DE CÁSSIA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ALUNOS</a:t>
                      </a:r>
                      <a:r>
                        <a:rPr lang="pt-BR" sz="1400" baseline="0" dirty="0" smtClean="0"/>
                        <a:t> DA FACULDADE UNICAMPO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600,00</a:t>
                      </a:r>
                    </a:p>
                  </a:txBody>
                  <a:tcPr anchor="ctr"/>
                </a:tc>
              </a:tr>
              <a:tr h="328513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BARBOZA</a:t>
                      </a:r>
                      <a:r>
                        <a:rPr lang="pt-BR" sz="1400" baseline="0" dirty="0" smtClean="0"/>
                        <a:t> FERRAZ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500,00</a:t>
                      </a:r>
                    </a:p>
                  </a:txBody>
                  <a:tcPr anchor="ctr"/>
                </a:tc>
              </a:tr>
              <a:tr h="34137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DENIR DALEFFE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300,00</a:t>
                      </a:r>
                    </a:p>
                  </a:txBody>
                  <a:tcPr anchor="ctr"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PROE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120,00</a:t>
                      </a:r>
                    </a:p>
                  </a:txBody>
                  <a:tcPr anchor="ctr"/>
                </a:tc>
              </a:tr>
              <a:tr h="355909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ÓTICA BOA VISÃO – CAIXINHA SOLIDÁRIA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102,80</a:t>
                      </a:r>
                    </a:p>
                  </a:txBody>
                  <a:tcPr anchor="ctr"/>
                </a:tc>
              </a:tr>
              <a:tr h="334445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TOTAL</a:t>
                      </a:r>
                      <a:endParaRPr lang="pt-BR" sz="1400" b="1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R$ 189.443,62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Imagem 3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DESPESAS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2352719"/>
              </p:ext>
            </p:extLst>
          </p:nvPr>
        </p:nvGraphicFramePr>
        <p:xfrm>
          <a:off x="512064" y="897259"/>
          <a:ext cx="11036645" cy="50738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372322">
                <a:tc gridSpan="2"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 R$</a:t>
                      </a:r>
                      <a:endParaRPr lang="pt-BR" sz="1400" dirty="0"/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MATÉRIA PRIMA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152.630,17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ALUGUEL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11.187,00</a:t>
                      </a:r>
                    </a:p>
                  </a:txBody>
                  <a:tcPr anchor="ctr"/>
                </a:tc>
              </a:tr>
              <a:tr h="317557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FRETE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5.321,00</a:t>
                      </a:r>
                    </a:p>
                  </a:txBody>
                  <a:tcPr anchor="ctr"/>
                </a:tc>
              </a:tr>
              <a:tr h="293439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SACOLAS PLÁSTICAS 70X85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2.498,41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MANUTENÇÃO DA CASA ( ELETRICISTA,</a:t>
                      </a:r>
                      <a:r>
                        <a:rPr lang="pt-BR" sz="1400" baseline="0" dirty="0" smtClean="0"/>
                        <a:t> MATERIAIS ELÉTRICOS, EXTINTORES)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1.356,00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ESTILETES E ELÁSTICOS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3.123,00</a:t>
                      </a:r>
                    </a:p>
                  </a:txBody>
                  <a:tcPr anchor="ctr"/>
                </a:tc>
              </a:tr>
              <a:tr h="6370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DESPESAS COM PROMOÇÕES (AR CONDICIONADO, SORVETE</a:t>
                      </a:r>
                      <a:r>
                        <a:rPr lang="pt-BR" sz="1400" baseline="0" dirty="0" smtClean="0"/>
                        <a:t> E INGREDIENTES P/CACHORRO QUENTE)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5.650,00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DESPESAS</a:t>
                      </a:r>
                      <a:r>
                        <a:rPr lang="pt-BR" sz="1400" baseline="0" dirty="0" smtClean="0"/>
                        <a:t> ADMINISTRATIVAS (MAT.LIMPEZA, UNIFORME, REUNIÃO)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1.888,80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TELEFONE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1.109,62</a:t>
                      </a:r>
                    </a:p>
                  </a:txBody>
                  <a:tcPr anchor="ctr"/>
                </a:tc>
              </a:tr>
              <a:tr h="30410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MANUTENÇÃO DA MÁQUINA</a:t>
                      </a:r>
                      <a:r>
                        <a:rPr lang="pt-BR" sz="1400" baseline="0" dirty="0" smtClean="0"/>
                        <a:t> E MESA DE CORTE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830,00</a:t>
                      </a:r>
                    </a:p>
                  </a:txBody>
                  <a:tcPr anchor="ctr"/>
                </a:tc>
              </a:tr>
              <a:tr h="31601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CARTÓRIO</a:t>
                      </a:r>
                      <a:r>
                        <a:rPr lang="pt-BR" sz="1400" baseline="0" dirty="0" smtClean="0"/>
                        <a:t> 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655,40</a:t>
                      </a:r>
                    </a:p>
                  </a:txBody>
                  <a:tcPr anchor="ctr"/>
                </a:tc>
              </a:tr>
              <a:tr h="32946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CERTIFICADO</a:t>
                      </a:r>
                      <a:r>
                        <a:rPr lang="pt-BR" sz="1400" baseline="0" dirty="0" smtClean="0"/>
                        <a:t> DIGITAL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510,00</a:t>
                      </a:r>
                    </a:p>
                  </a:txBody>
                  <a:tcPr anchor="ctr"/>
                </a:tc>
              </a:tr>
              <a:tr h="32946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TARIFAS BANCARIAS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 smtClean="0"/>
                        <a:t>1.913,14</a:t>
                      </a:r>
                    </a:p>
                  </a:txBody>
                  <a:tcPr anchor="ctr"/>
                </a:tc>
              </a:tr>
              <a:tr h="2821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TOTAL</a:t>
                      </a:r>
                      <a:endParaRPr lang="pt-BR" sz="1400" b="1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 smtClean="0">
                          <a:effectLst/>
                        </a:rPr>
                        <a:t>R$</a:t>
                      </a:r>
                      <a:r>
                        <a:rPr lang="pt-BR" sz="1400" b="1" baseline="0" dirty="0" smtClean="0">
                          <a:effectLst/>
                        </a:rPr>
                        <a:t> 188.672,54</a:t>
                      </a:r>
                      <a:endParaRPr lang="pt-BR" sz="1400" b="1" dirty="0" smtClean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43840" y="5900928"/>
            <a:ext cx="1133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rgbClr val="002060"/>
              </a:solidFill>
            </a:endParaRPr>
          </a:p>
          <a:p>
            <a:pPr algn="ctr"/>
            <a:r>
              <a:rPr lang="pt-BR" b="1" dirty="0" smtClean="0">
                <a:solidFill>
                  <a:srgbClr val="002060"/>
                </a:solidFill>
              </a:rPr>
              <a:t>SALDO EM CONTA CORRENTE EM  31.12.2017 __________R$ 771,08</a:t>
            </a:r>
            <a:endParaRPr lang="pt-BR" b="1" dirty="0">
              <a:solidFill>
                <a:srgbClr val="002060"/>
              </a:solidFill>
            </a:endParaRPr>
          </a:p>
        </p:txBody>
      </p:sp>
      <p:pic>
        <p:nvPicPr>
          <p:cNvPr id="7" name="Imagem 6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231136" y="353568"/>
            <a:ext cx="8631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RELATÓRIO DE DISTRIBUIÇÃO</a:t>
            </a:r>
            <a:endParaRPr lang="pt-BR" sz="2000" b="1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26720" y="1012274"/>
          <a:ext cx="11582400" cy="5486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290816"/>
                <a:gridCol w="1658112"/>
                <a:gridCol w="1463040"/>
                <a:gridCol w="1170432"/>
              </a:tblGrid>
              <a:tr h="694606">
                <a:tc>
                  <a:txBody>
                    <a:bodyPr/>
                    <a:lstStyle/>
                    <a:p>
                      <a:pPr algn="ctr"/>
                      <a:r>
                        <a:rPr lang="pt-BR" sz="1200" smtClean="0"/>
                        <a:t>ENTIDADE</a:t>
                      </a:r>
                    </a:p>
                    <a:p>
                      <a:pPr algn="ctr"/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QTDE</a:t>
                      </a:r>
                      <a:r>
                        <a:rPr lang="pt-BR" sz="1200" baseline="0" dirty="0" smtClean="0"/>
                        <a:t> FRALDAS  GERIÁTRICAS </a:t>
                      </a:r>
                    </a:p>
                    <a:p>
                      <a:pPr algn="ctr"/>
                      <a:r>
                        <a:rPr lang="pt-BR" sz="1200" baseline="0" dirty="0" smtClean="0"/>
                        <a:t>ENTREGUES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200" smtClean="0"/>
                    </a:p>
                    <a:p>
                      <a:pPr algn="ctr"/>
                      <a:r>
                        <a:rPr lang="pt-BR" sz="1200" smtClean="0"/>
                        <a:t>QTDE</a:t>
                      </a:r>
                      <a:r>
                        <a:rPr lang="pt-BR" sz="1200" baseline="0" smtClean="0"/>
                        <a:t> FRALDAS INFANTIS </a:t>
                      </a:r>
                    </a:p>
                    <a:p>
                      <a:pPr algn="ctr"/>
                      <a:r>
                        <a:rPr lang="pt-BR" sz="1200" baseline="0" smtClean="0"/>
                        <a:t>ENTREGUES</a:t>
                      </a:r>
                      <a:endParaRPr lang="pt-BR" sz="1200" smtClean="0"/>
                    </a:p>
                    <a:p>
                      <a:pPr algn="ctr"/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TOTAL</a:t>
                      </a:r>
                      <a:endParaRPr lang="pt-BR" sz="1200" b="1" dirty="0"/>
                    </a:p>
                  </a:txBody>
                  <a:tcPr anchor="ctr"/>
                </a:tc>
              </a:tr>
              <a:tr h="694606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dirty="0" smtClean="0"/>
                        <a:t>PASTORAL DA SAÚDE DE CAMPO MOURÃO</a:t>
                      </a:r>
                      <a:r>
                        <a:rPr lang="pt-BR" sz="1200" baseline="0" dirty="0" smtClean="0"/>
                        <a:t>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LAR DOS VELHINHOS FREDERICO OZANAN – CAMPO MOURÃO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CAMPO MOURÃO – PESSOAS FÍSICAS (CONFORME CADASTRO)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DIA C – COOPERAR EM MARINGÁ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PEABIRU - PR 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HOSPITAL SANTA CASA REGIONAL – CAMPO MOURÃO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LAR DA DONA JACIRA DE CAMPO MOURÃO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USINA DE AÇUCAR SANTA TEREZINHA DE MARIINGÁ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JANIÓPOLIS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CIANORTE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UNIPRIME COOPERATIVA DE CRÉDITO – AG DE CAMPO MOURÃO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ARARUNA-PR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BARBOZA FERRAZ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PARANAGUÁ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LUIZIANA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pt-BR" sz="1200" baseline="0" dirty="0" smtClean="0"/>
                        <a:t>COMUNIDADE DE QUINTA DO SOL – PR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59.160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31.596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25.766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15.050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10.665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6.049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4.980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4.274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2.420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2.290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2.020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1.110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1.081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1.000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765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740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600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59.160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31.596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26.366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15.050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10.665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6.049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4.980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4.274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2.420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2.290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2.020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1.110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1.081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1.000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765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740</a:t>
                      </a:r>
                      <a:endParaRPr lang="pt-BR" sz="1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1928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231136" y="353568"/>
            <a:ext cx="8631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RELATÓRIO DE DISTRIBUIÇÃO</a:t>
            </a:r>
            <a:endParaRPr lang="pt-BR" sz="2000" b="1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304800" y="853440"/>
          <a:ext cx="11704320" cy="524117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294844"/>
                <a:gridCol w="1703661"/>
                <a:gridCol w="1503231"/>
                <a:gridCol w="1202584"/>
              </a:tblGrid>
              <a:tr h="982845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ENTIDADE</a:t>
                      </a:r>
                    </a:p>
                    <a:p>
                      <a:pPr algn="ctr"/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QTDE</a:t>
                      </a:r>
                      <a:r>
                        <a:rPr lang="pt-BR" sz="1200" baseline="0" dirty="0" smtClean="0"/>
                        <a:t> FRALDAS  GERIÁTRICAS </a:t>
                      </a:r>
                    </a:p>
                    <a:p>
                      <a:pPr algn="ctr"/>
                      <a:r>
                        <a:rPr lang="pt-BR" sz="1200" baseline="0" dirty="0" smtClean="0"/>
                        <a:t>ENTREGUES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 smtClean="0"/>
                    </a:p>
                    <a:p>
                      <a:pPr algn="ctr"/>
                      <a:r>
                        <a:rPr lang="pt-BR" sz="1200" dirty="0" smtClean="0"/>
                        <a:t>QTDE</a:t>
                      </a:r>
                      <a:r>
                        <a:rPr lang="pt-BR" sz="1200" baseline="0" dirty="0" smtClean="0"/>
                        <a:t> FRALDAS INFANTIS </a:t>
                      </a:r>
                    </a:p>
                    <a:p>
                      <a:pPr algn="ctr"/>
                      <a:r>
                        <a:rPr lang="pt-BR" sz="1200" baseline="0" dirty="0" smtClean="0"/>
                        <a:t>ENTREGUES</a:t>
                      </a:r>
                      <a:endParaRPr lang="pt-BR" sz="1200" dirty="0" smtClean="0"/>
                    </a:p>
                    <a:p>
                      <a:pPr algn="ctr"/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TOTAL</a:t>
                      </a:r>
                      <a:endParaRPr lang="pt-BR" sz="1200" b="1" dirty="0"/>
                    </a:p>
                  </a:txBody>
                  <a:tcPr anchor="ctr"/>
                </a:tc>
              </a:tr>
              <a:tr h="4235331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dirty="0" smtClean="0"/>
                        <a:t>COMUNIDADE</a:t>
                      </a:r>
                      <a:r>
                        <a:rPr lang="pt-BR" sz="1200" baseline="0" dirty="0" smtClean="0"/>
                        <a:t> DE ENGENHEIRO BELTRÃO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BOA ESPERANÇA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ALTO PIQUIRI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FAROL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dirty="0" smtClean="0"/>
                        <a:t>COMUNIDADE</a:t>
                      </a:r>
                      <a:r>
                        <a:rPr lang="pt-BR" sz="1200" baseline="0" dirty="0" smtClean="0"/>
                        <a:t> DE TERRA BOA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FÊNIX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BOURBÔNIA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APAE ASSOCIAÇÃO DE PAIS E AMIGOS EXCEPCIONAIS DE CAMPO MOURÃO – PR]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GUARAPUAVA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UBIRATÃ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CURITIBA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IRETAMA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RONCADOR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COMUNIDE DE UMUARANA – PR</a:t>
                      </a:r>
                    </a:p>
                    <a:p>
                      <a:pPr marL="228600" indent="-228600" algn="l">
                        <a:lnSpc>
                          <a:spcPct val="150000"/>
                        </a:lnSpc>
                        <a:buFont typeface="+mj-lt"/>
                        <a:buAutoNum type="arabicPeriod" startAt="17"/>
                      </a:pPr>
                      <a:r>
                        <a:rPr lang="pt-BR" sz="1200" baseline="0" dirty="0" smtClean="0"/>
                        <a:t>COMUNIDADE DE MATO RICO – PR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360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180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115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45</a:t>
                      </a: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pt-B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720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500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360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300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270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225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180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150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115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200" dirty="0" smtClean="0"/>
                        <a:t>45</a:t>
                      </a:r>
                      <a:endParaRPr lang="pt-BR" sz="1200" b="1" dirty="0" smtClean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312928" y="6218258"/>
          <a:ext cx="1172057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270496"/>
                <a:gridCol w="1743456"/>
                <a:gridCol w="1463040"/>
                <a:gridCol w="12435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TOTAL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173.371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600 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173.971</a:t>
                      </a:r>
                      <a:endParaRPr lang="pt-B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1928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536192" y="430086"/>
            <a:ext cx="9601200" cy="1143000"/>
          </a:xfrm>
        </p:spPr>
        <p:txBody>
          <a:bodyPr anchor="ctr"/>
          <a:lstStyle/>
          <a:p>
            <a:pPr algn="ctr"/>
            <a:r>
              <a:rPr lang="pt-BR" dirty="0" smtClean="0"/>
              <a:t>DISTRIBUIÇÃO DE FRALDAS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450592" y="1341458"/>
          <a:ext cx="7144575" cy="46834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53375"/>
                <a:gridCol w="3096705"/>
                <a:gridCol w="2694495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ANO</a:t>
                      </a:r>
                      <a:endParaRPr lang="pt-BR" sz="16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QUANT</a:t>
                      </a:r>
                      <a:r>
                        <a:rPr lang="pt-BR" sz="1600" baseline="0" dirty="0" smtClean="0"/>
                        <a:t>IDADE DISTRIBUIDA  UN.</a:t>
                      </a:r>
                      <a:endParaRPr lang="pt-BR" sz="16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ARRECADAÇÃO</a:t>
                      </a:r>
                      <a:endParaRPr lang="pt-BR" sz="1600" dirty="0"/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2008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20.830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  9.</a:t>
                      </a:r>
                      <a:r>
                        <a:rPr lang="pt-BR" sz="1600" baseline="0" dirty="0" smtClean="0"/>
                        <a:t> 998,40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2009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96.355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54.922,35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96.655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55.093,35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149.169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96.959,85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2012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154.351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R$ 126.567,82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2013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153.695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R$ 132.177,70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2014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170.680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166.609,84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180.659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R$ 124.769,23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2016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177.568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R$ 185.648,55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2017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173.971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R$ 189.443,62</a:t>
                      </a:r>
                      <a:endParaRPr lang="pt-BR" sz="16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9621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TOTAL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1.373.933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R$ 1.142.190,70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  <p:pic>
        <p:nvPicPr>
          <p:cNvPr id="5" name="Imagem 4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031015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8517_TF03031015.potx" id="{77D3BC2D-D713-489A-9D26-88797065ABE8}" vid="{BA0F8EFF-EAFB-4EE1-B40D-8468E72F0BB1}"/>
    </a:ext>
  </a:extLst>
</a:theme>
</file>

<file path=ppt/theme/theme2.xml><?xml version="1.0" encoding="utf-8"?>
<a:theme xmlns:a="http://schemas.openxmlformats.org/drawingml/2006/main" name="Tema do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tf03031015</Template>
  <TotalTime>483</TotalTime>
  <Words>927</Words>
  <Application>Microsoft Office PowerPoint</Application>
  <PresentationFormat>Personalizar</PresentationFormat>
  <Paragraphs>358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tf03031015</vt:lpstr>
      <vt:lpstr>Slide 1</vt:lpstr>
      <vt:lpstr>Slide 2</vt:lpstr>
      <vt:lpstr>Slide 3</vt:lpstr>
      <vt:lpstr>Slide 4</vt:lpstr>
      <vt:lpstr>Slide 5</vt:lpstr>
      <vt:lpstr>Slide 6</vt:lpstr>
      <vt:lpstr>Slide 7</vt:lpstr>
      <vt:lpstr>DISTRIBUIÇÃO DE FRALDAS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de título</dc:title>
  <dc:creator>Simone</dc:creator>
  <cp:lastModifiedBy>Simone</cp:lastModifiedBy>
  <cp:revision>43</cp:revision>
  <cp:lastPrinted>2018-03-26T11:42:45Z</cp:lastPrinted>
  <dcterms:created xsi:type="dcterms:W3CDTF">2018-03-20T13:24:02Z</dcterms:created>
  <dcterms:modified xsi:type="dcterms:W3CDTF">2018-03-27T17:05:24Z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